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67" r:id="rId4"/>
    <p:sldId id="273" r:id="rId5"/>
    <p:sldId id="268" r:id="rId6"/>
    <p:sldId id="289" r:id="rId7"/>
    <p:sldId id="290" r:id="rId8"/>
    <p:sldId id="291" r:id="rId9"/>
  </p:sldIdLst>
  <p:sldSz cx="12192000" cy="6858000"/>
  <p:notesSz cx="6797675"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8080"/>
    <a:srgbClr val="1A80CC"/>
    <a:srgbClr val="00E680"/>
    <a:srgbClr val="6EEC9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4" autoAdjust="0"/>
    <p:restoredTop sz="96395" autoAdjust="0"/>
  </p:normalViewPr>
  <p:slideViewPr>
    <p:cSldViewPr snapToGrid="0">
      <p:cViewPr varScale="1">
        <p:scale>
          <a:sx n="131" d="100"/>
          <a:sy n="131" d="100"/>
        </p:scale>
        <p:origin x="224" y="18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C482CD0-132B-4838-9D8D-207F0061F06C}" type="datetimeFigureOut">
              <a:rPr lang="en-US" smtClean="0"/>
              <a:t>2/25/20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2913631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482CD0-132B-4838-9D8D-207F0061F06C}" type="datetimeFigureOut">
              <a:rPr lang="en-US" smtClean="0"/>
              <a:t>2/25/20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16960298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482CD0-132B-4838-9D8D-207F0061F06C}" type="datetimeFigureOut">
              <a:rPr lang="en-US" smtClean="0"/>
              <a:t>2/25/20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629575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482CD0-132B-4838-9D8D-207F0061F06C}" type="datetimeFigureOut">
              <a:rPr lang="en-US" smtClean="0"/>
              <a:t>2/25/20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29508694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C482CD0-132B-4838-9D8D-207F0061F06C}" type="datetimeFigureOut">
              <a:rPr lang="en-US" smtClean="0"/>
              <a:t>2/25/20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2966211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C482CD0-132B-4838-9D8D-207F0061F06C}" type="datetimeFigureOut">
              <a:rPr lang="en-US" smtClean="0"/>
              <a:t>2/25/20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1925101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C482CD0-132B-4838-9D8D-207F0061F06C}" type="datetimeFigureOut">
              <a:rPr lang="en-US" smtClean="0"/>
              <a:t>2/25/20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3041077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C482CD0-132B-4838-9D8D-207F0061F06C}" type="datetimeFigureOut">
              <a:rPr lang="en-US" smtClean="0"/>
              <a:t>2/25/20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3666567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482CD0-132B-4838-9D8D-207F0061F06C}" type="datetimeFigureOut">
              <a:rPr lang="en-US" smtClean="0"/>
              <a:t>2/25/20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1541000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C482CD0-132B-4838-9D8D-207F0061F06C}" type="datetimeFigureOut">
              <a:rPr lang="en-US" smtClean="0"/>
              <a:t>2/25/20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1480943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C482CD0-132B-4838-9D8D-207F0061F06C}" type="datetimeFigureOut">
              <a:rPr lang="en-US" smtClean="0"/>
              <a:t>2/25/20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7E4097-452C-4F30-87F3-98BE502E7F5C}" type="slidenum">
              <a:rPr lang="en-US" smtClean="0"/>
              <a:t>‹#›</a:t>
            </a:fld>
            <a:endParaRPr lang="en-US"/>
          </a:p>
        </p:txBody>
      </p:sp>
    </p:spTree>
    <p:extLst>
      <p:ext uri="{BB962C8B-B14F-4D97-AF65-F5344CB8AC3E}">
        <p14:creationId xmlns:p14="http://schemas.microsoft.com/office/powerpoint/2010/main" val="42295615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482CD0-132B-4838-9D8D-207F0061F06C}" type="datetimeFigureOut">
              <a:rPr lang="en-US" smtClean="0"/>
              <a:t>2/25/20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7E4097-452C-4F30-87F3-98BE502E7F5C}" type="slidenum">
              <a:rPr lang="en-US" smtClean="0"/>
              <a:t>‹#›</a:t>
            </a:fld>
            <a:endParaRPr lang="en-US"/>
          </a:p>
        </p:txBody>
      </p:sp>
    </p:spTree>
    <p:extLst>
      <p:ext uri="{BB962C8B-B14F-4D97-AF65-F5344CB8AC3E}">
        <p14:creationId xmlns:p14="http://schemas.microsoft.com/office/powerpoint/2010/main" val="38055622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1821" y="1371600"/>
            <a:ext cx="9144000" cy="3111129"/>
          </a:xfrm>
        </p:spPr>
        <p:txBody>
          <a:bodyPr>
            <a:normAutofit fontScale="90000"/>
          </a:bodyPr>
          <a:lstStyle/>
          <a:p>
            <a:r>
              <a:rPr lang="en-US" dirty="0"/>
              <a:t>Water induced Restructuring of </a:t>
            </a:r>
            <a:r>
              <a:rPr lang="en-US" dirty="0" err="1"/>
              <a:t>Vanadia</a:t>
            </a:r>
            <a:r>
              <a:rPr lang="en-US" dirty="0"/>
              <a:t> clusters supported on a-TiO</a:t>
            </a:r>
            <a:r>
              <a:rPr lang="en-US" baseline="-25000" dirty="0"/>
              <a:t>2</a:t>
            </a:r>
            <a:r>
              <a:rPr lang="en-US" dirty="0"/>
              <a:t> (101)</a:t>
            </a:r>
            <a:br>
              <a:rPr lang="en-US" dirty="0"/>
            </a:br>
            <a:r>
              <a:rPr lang="en-US" dirty="0"/>
              <a:t>hydration dynamics</a:t>
            </a:r>
          </a:p>
        </p:txBody>
      </p:sp>
    </p:spTree>
    <p:extLst>
      <p:ext uri="{BB962C8B-B14F-4D97-AF65-F5344CB8AC3E}">
        <p14:creationId xmlns:p14="http://schemas.microsoft.com/office/powerpoint/2010/main" val="5155787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49769"/>
            <a:ext cx="10515600" cy="1325563"/>
          </a:xfrm>
        </p:spPr>
        <p:txBody>
          <a:bodyPr/>
          <a:lstStyle/>
          <a:p>
            <a:r>
              <a:rPr lang="en-US" dirty="0"/>
              <a:t>Figure 1, overview </a:t>
            </a:r>
          </a:p>
        </p:txBody>
      </p:sp>
      <mc:AlternateContent xmlns:mc="http://schemas.openxmlformats.org/markup-compatibility/2006" xmlns:a14="http://schemas.microsoft.com/office/drawing/2010/main">
        <mc:Choice Requires="a14">
          <p:sp>
            <p:nvSpPr>
              <p:cNvPr id="10" name="TextBox 9"/>
              <p:cNvSpPr txBox="1"/>
              <p:nvPr/>
            </p:nvSpPr>
            <p:spPr>
              <a:xfrm>
                <a:off x="7299687" y="250166"/>
                <a:ext cx="4824033" cy="6555641"/>
              </a:xfrm>
              <a:prstGeom prst="rect">
                <a:avLst/>
              </a:prstGeom>
              <a:noFill/>
            </p:spPr>
            <p:txBody>
              <a:bodyPr wrap="square" rtlCol="0">
                <a:spAutoFit/>
              </a:bodyPr>
              <a:lstStyle/>
              <a:p>
                <a:r>
                  <a:rPr lang="en-US" sz="1200" dirty="0"/>
                  <a:t>A ) STM image (20 X 20 nm) of the a-TiO</a:t>
                </a:r>
                <a:r>
                  <a:rPr lang="en-US" sz="1200" baseline="-25000" dirty="0"/>
                  <a:t>2 </a:t>
                </a:r>
                <a:r>
                  <a:rPr lang="en-US" sz="1200" dirty="0"/>
                  <a:t>(101) after deposition of vanadia </a:t>
                </a:r>
                <a:r>
                  <a:rPr lang="en-US" sz="1200" dirty="0">
                    <a:solidFill>
                      <a:srgbClr val="FFC000"/>
                    </a:solidFill>
                  </a:rPr>
                  <a:t>(metallic-Vanadium in </a:t>
                </a:r>
                <a14:m>
                  <m:oMath xmlns:m="http://schemas.openxmlformats.org/officeDocument/2006/math">
                    <m:r>
                      <a:rPr lang="en-US" sz="1200">
                        <a:solidFill>
                          <a:srgbClr val="FFC000"/>
                        </a:solidFill>
                        <a:latin typeface="Cambria Math" panose="02040503050406030204" pitchFamily="18" charset="0"/>
                      </a:rPr>
                      <m:t>1</m:t>
                    </m:r>
                    <m:r>
                      <a:rPr lang="en-US" sz="1200" i="1">
                        <a:solidFill>
                          <a:srgbClr val="FFC000"/>
                        </a:solidFill>
                        <a:latin typeface="Cambria Math" panose="02040503050406030204" pitchFamily="18" charset="0"/>
                      </a:rPr>
                      <m:t>×</m:t>
                    </m:r>
                    <m:sSup>
                      <m:sSupPr>
                        <m:ctrlPr>
                          <a:rPr lang="en-US" sz="1200" i="1">
                            <a:solidFill>
                              <a:srgbClr val="FFC000"/>
                            </a:solidFill>
                            <a:latin typeface="Cambria Math" panose="02040503050406030204" pitchFamily="18" charset="0"/>
                          </a:rPr>
                        </m:ctrlPr>
                      </m:sSupPr>
                      <m:e>
                        <m:r>
                          <a:rPr lang="en-US" sz="1200" i="1">
                            <a:solidFill>
                              <a:srgbClr val="FFC000"/>
                            </a:solidFill>
                            <a:latin typeface="Cambria Math" panose="02040503050406030204" pitchFamily="18" charset="0"/>
                          </a:rPr>
                          <m:t>10</m:t>
                        </m:r>
                      </m:e>
                      <m:sup>
                        <m:r>
                          <a:rPr lang="en-US" sz="1200" i="1">
                            <a:solidFill>
                              <a:srgbClr val="FFC000"/>
                            </a:solidFill>
                            <a:latin typeface="Cambria Math" panose="02040503050406030204" pitchFamily="18" charset="0"/>
                          </a:rPr>
                          <m:t>−6 </m:t>
                        </m:r>
                      </m:sup>
                    </m:sSup>
                  </m:oMath>
                </a14:m>
                <a:r>
                  <a:rPr lang="en-US" sz="1200" dirty="0">
                    <a:solidFill>
                      <a:srgbClr val="FFC000"/>
                    </a:solidFill>
                  </a:rPr>
                  <a:t> </a:t>
                </a:r>
                <a:r>
                  <a:rPr lang="en-US" sz="1200" dirty="0" err="1">
                    <a:solidFill>
                      <a:srgbClr val="FFC000"/>
                    </a:solidFill>
                  </a:rPr>
                  <a:t>torr</a:t>
                </a:r>
                <a:r>
                  <a:rPr lang="en-US" sz="1200" dirty="0">
                    <a:solidFill>
                      <a:srgbClr val="FFC000"/>
                    </a:solidFill>
                  </a:rPr>
                  <a:t> O</a:t>
                </a:r>
                <a:r>
                  <a:rPr lang="en-US" sz="1200" baseline="-25000" dirty="0">
                    <a:solidFill>
                      <a:srgbClr val="FFC000"/>
                    </a:solidFill>
                  </a:rPr>
                  <a:t>2</a:t>
                </a:r>
                <a:r>
                  <a:rPr lang="en-US" sz="1200" dirty="0">
                    <a:solidFill>
                      <a:srgbClr val="FFC000"/>
                    </a:solidFill>
                  </a:rPr>
                  <a:t>)</a:t>
                </a:r>
                <a:r>
                  <a:rPr lang="en-US" sz="1200" baseline="-25000" dirty="0">
                    <a:solidFill>
                      <a:srgbClr val="FFC000"/>
                    </a:solidFill>
                  </a:rPr>
                  <a:t>  </a:t>
                </a:r>
                <a:r>
                  <a:rPr lang="en-US" sz="1200" dirty="0"/>
                  <a:t>. Individual oval-shaped clusters are assigned to V</a:t>
                </a:r>
                <a:r>
                  <a:rPr lang="en-US" sz="1200" baseline="-25000" dirty="0"/>
                  <a:t>2</a:t>
                </a:r>
                <a:r>
                  <a:rPr lang="en-US" sz="1200" dirty="0"/>
                  <a:t>O</a:t>
                </a:r>
                <a:r>
                  <a:rPr lang="en-US" sz="1200" baseline="-25000" dirty="0"/>
                  <a:t>5</a:t>
                </a:r>
                <a:r>
                  <a:rPr lang="en-US" sz="1200" i="1" dirty="0"/>
                  <a:t> (Type A clusters).</a:t>
                </a:r>
              </a:p>
              <a:p>
                <a:endParaRPr lang="en-US" sz="1200" dirty="0"/>
              </a:p>
              <a:p>
                <a:r>
                  <a:rPr lang="en-US" sz="1200" dirty="0"/>
                  <a:t>B) STM image (15 X 15 nm) of V</a:t>
                </a:r>
                <a:r>
                  <a:rPr lang="en-US" sz="1200" baseline="-25000" dirty="0"/>
                  <a:t>2</a:t>
                </a:r>
                <a:r>
                  <a:rPr lang="en-US" sz="1200" dirty="0"/>
                  <a:t>O</a:t>
                </a:r>
                <a:r>
                  <a:rPr lang="en-US" sz="1200" baseline="-25000" dirty="0"/>
                  <a:t>5</a:t>
                </a:r>
                <a:r>
                  <a:rPr lang="en-US" sz="1200" dirty="0"/>
                  <a:t>/a-TiO</a:t>
                </a:r>
                <a:r>
                  <a:rPr lang="en-US" sz="1200" baseline="-25000" dirty="0"/>
                  <a:t>2</a:t>
                </a:r>
                <a:r>
                  <a:rPr lang="en-US" sz="1200" dirty="0"/>
                  <a:t> (101) after water exposure. Individual clusters are assigned to 2*VO</a:t>
                </a:r>
                <a:r>
                  <a:rPr lang="en-US" sz="1200" baseline="-25000" dirty="0"/>
                  <a:t>3</a:t>
                </a:r>
                <a:r>
                  <a:rPr lang="en-US" sz="1200" dirty="0"/>
                  <a:t>H</a:t>
                </a:r>
                <a:r>
                  <a:rPr lang="en-US" sz="1200" i="1" dirty="0"/>
                  <a:t> (Type B clusters).</a:t>
                </a:r>
              </a:p>
              <a:p>
                <a:endParaRPr lang="en-US" sz="1200" dirty="0"/>
              </a:p>
              <a:p>
                <a:r>
                  <a:rPr lang="en-US" sz="1200" dirty="0"/>
                  <a:t>C) STM image (15 X 15 nm) of V</a:t>
                </a:r>
                <a:r>
                  <a:rPr lang="en-US" sz="1200" baseline="-25000" dirty="0"/>
                  <a:t>2</a:t>
                </a:r>
                <a:r>
                  <a:rPr lang="en-US" sz="1200" dirty="0"/>
                  <a:t>O</a:t>
                </a:r>
                <a:r>
                  <a:rPr lang="en-US" sz="1200" baseline="-25000" dirty="0"/>
                  <a:t>5</a:t>
                </a:r>
                <a:r>
                  <a:rPr lang="en-US" sz="1200" dirty="0"/>
                  <a:t>/a-TiO</a:t>
                </a:r>
                <a:r>
                  <a:rPr lang="en-US" sz="1200" baseline="-25000" dirty="0"/>
                  <a:t>2</a:t>
                </a:r>
                <a:r>
                  <a:rPr lang="en-US" sz="1200" dirty="0"/>
                  <a:t> (101) during water exposure (6</a:t>
                </a:r>
                <a14:m>
                  <m:oMath xmlns:m="http://schemas.openxmlformats.org/officeDocument/2006/math">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10</m:t>
                        </m:r>
                      </m:e>
                      <m:sup>
                        <m:r>
                          <a:rPr lang="en-US" sz="1200" i="1">
                            <a:latin typeface="Cambria Math" panose="02040503050406030204" pitchFamily="18" charset="0"/>
                          </a:rPr>
                          <m:t>−7 </m:t>
                        </m:r>
                      </m:sup>
                    </m:sSup>
                  </m:oMath>
                </a14:m>
                <a:r>
                  <a:rPr lang="en-US" sz="1200" dirty="0" err="1"/>
                  <a:t>torr</a:t>
                </a:r>
                <a:r>
                  <a:rPr lang="en-US" sz="1200" dirty="0"/>
                  <a:t>). Individual clusters are assigned to 2*VO</a:t>
                </a:r>
                <a:r>
                  <a:rPr lang="en-US" sz="1200" baseline="-25000" dirty="0"/>
                  <a:t>3</a:t>
                </a:r>
                <a:r>
                  <a:rPr lang="en-US" sz="1200" dirty="0"/>
                  <a:t>H + H</a:t>
                </a:r>
                <a:r>
                  <a:rPr lang="en-US" sz="1200" baseline="-25000" dirty="0"/>
                  <a:t>2</a:t>
                </a:r>
                <a:r>
                  <a:rPr lang="en-US" sz="1200" dirty="0"/>
                  <a:t>O</a:t>
                </a:r>
                <a:r>
                  <a:rPr lang="en-US" sz="1200" i="1" dirty="0"/>
                  <a:t> (Type C clusters).</a:t>
                </a:r>
                <a:endParaRPr lang="en-US" sz="1200" dirty="0"/>
              </a:p>
              <a:p>
                <a:br>
                  <a:rPr lang="en-US" sz="1200" dirty="0"/>
                </a:br>
                <a:r>
                  <a:rPr lang="en-US" sz="1200" dirty="0"/>
                  <a:t>D ) XP-spectrum of the O1s- and V2p – region after deposition of after evaporation of vanadia </a:t>
                </a:r>
                <a:r>
                  <a:rPr lang="en-US" sz="1200" dirty="0">
                    <a:solidFill>
                      <a:srgbClr val="FFC000"/>
                    </a:solidFill>
                  </a:rPr>
                  <a:t>(metallic-Vanadium in </a:t>
                </a:r>
                <a14:m>
                  <m:oMath xmlns:m="http://schemas.openxmlformats.org/officeDocument/2006/math">
                    <m:r>
                      <a:rPr lang="en-US" sz="1200">
                        <a:solidFill>
                          <a:srgbClr val="FFC000"/>
                        </a:solidFill>
                        <a:latin typeface="Cambria Math" panose="02040503050406030204" pitchFamily="18" charset="0"/>
                      </a:rPr>
                      <m:t>1</m:t>
                    </m:r>
                    <m:r>
                      <a:rPr lang="en-US" sz="1200" i="1">
                        <a:solidFill>
                          <a:srgbClr val="FFC000"/>
                        </a:solidFill>
                        <a:latin typeface="Cambria Math" panose="02040503050406030204" pitchFamily="18" charset="0"/>
                      </a:rPr>
                      <m:t>×</m:t>
                    </m:r>
                    <m:sSup>
                      <m:sSupPr>
                        <m:ctrlPr>
                          <a:rPr lang="en-US" sz="1200" i="1">
                            <a:solidFill>
                              <a:srgbClr val="FFC000"/>
                            </a:solidFill>
                            <a:latin typeface="Cambria Math" panose="02040503050406030204" pitchFamily="18" charset="0"/>
                          </a:rPr>
                        </m:ctrlPr>
                      </m:sSupPr>
                      <m:e>
                        <m:r>
                          <a:rPr lang="en-US" sz="1200" i="1">
                            <a:solidFill>
                              <a:srgbClr val="FFC000"/>
                            </a:solidFill>
                            <a:latin typeface="Cambria Math" panose="02040503050406030204" pitchFamily="18" charset="0"/>
                          </a:rPr>
                          <m:t>10</m:t>
                        </m:r>
                      </m:e>
                      <m:sup>
                        <m:r>
                          <a:rPr lang="en-US" sz="1200" i="1">
                            <a:solidFill>
                              <a:srgbClr val="FFC000"/>
                            </a:solidFill>
                            <a:latin typeface="Cambria Math" panose="02040503050406030204" pitchFamily="18" charset="0"/>
                          </a:rPr>
                          <m:t>−6 </m:t>
                        </m:r>
                      </m:sup>
                    </m:sSup>
                  </m:oMath>
                </a14:m>
                <a:r>
                  <a:rPr lang="en-US" sz="1200" dirty="0">
                    <a:solidFill>
                      <a:srgbClr val="FFC000"/>
                    </a:solidFill>
                  </a:rPr>
                  <a:t> </a:t>
                </a:r>
                <a:r>
                  <a:rPr lang="en-US" sz="1200" dirty="0" err="1">
                    <a:solidFill>
                      <a:srgbClr val="FFC000"/>
                    </a:solidFill>
                  </a:rPr>
                  <a:t>torr</a:t>
                </a:r>
                <a:r>
                  <a:rPr lang="en-US" sz="1200" dirty="0">
                    <a:solidFill>
                      <a:srgbClr val="FFC000"/>
                    </a:solidFill>
                  </a:rPr>
                  <a:t> O</a:t>
                </a:r>
                <a:r>
                  <a:rPr lang="en-US" sz="1200" baseline="-25000" dirty="0">
                    <a:solidFill>
                      <a:srgbClr val="FFC000"/>
                    </a:solidFill>
                  </a:rPr>
                  <a:t>2</a:t>
                </a:r>
                <a:r>
                  <a:rPr lang="en-US" sz="1200" dirty="0">
                    <a:solidFill>
                      <a:srgbClr val="FFC000"/>
                    </a:solidFill>
                  </a:rPr>
                  <a:t>)</a:t>
                </a:r>
                <a:r>
                  <a:rPr lang="en-US" sz="1200" dirty="0"/>
                  <a:t> of 0.15 monolayer coverage. The inset highlights the V2p 3/2 region showing a 2 peak fit corresponding to the 4</a:t>
                </a:r>
                <a:r>
                  <a:rPr lang="en-US" sz="1200" baseline="30000" dirty="0"/>
                  <a:t>+ </a:t>
                </a:r>
                <a:r>
                  <a:rPr lang="en-US" sz="1200" dirty="0"/>
                  <a:t>and 5</a:t>
                </a:r>
                <a:r>
                  <a:rPr lang="en-US" sz="1200" baseline="30000" dirty="0"/>
                  <a:t>+ </a:t>
                </a:r>
                <a:r>
                  <a:rPr lang="en-US" sz="1200" dirty="0"/>
                  <a:t>states of vanadia(in grey and orange, respectively) . Spectra was measured with photon energy of 650 eV.</a:t>
                </a:r>
              </a:p>
              <a:p>
                <a:r>
                  <a:rPr lang="en-US" sz="1200" dirty="0"/>
                  <a:t> </a:t>
                </a:r>
              </a:p>
              <a:p>
                <a:r>
                  <a:rPr lang="en-US" sz="1200" dirty="0"/>
                  <a:t>E) XP-spectra of the O1s-region (</a:t>
                </a:r>
                <a:r>
                  <a:rPr lang="en-US" sz="1200" dirty="0">
                    <a:solidFill>
                      <a:srgbClr val="FFC000"/>
                    </a:solidFill>
                  </a:rPr>
                  <a:t>0.35 Ml</a:t>
                </a:r>
                <a:r>
                  <a:rPr lang="en-US" sz="1200" dirty="0"/>
                  <a:t>), corresponding to the 3 scenarios from A,B,C (before-, during and after-, water exposure). During water exposure pressure was ~4 </a:t>
                </a:r>
                <a14:m>
                  <m:oMath xmlns:m="http://schemas.openxmlformats.org/officeDocument/2006/math">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10</m:t>
                        </m:r>
                      </m:e>
                      <m:sup>
                        <m:r>
                          <a:rPr lang="en-US" sz="1200" i="1">
                            <a:latin typeface="Cambria Math" panose="02040503050406030204" pitchFamily="18" charset="0"/>
                          </a:rPr>
                          <m:t>−7 </m:t>
                        </m:r>
                      </m:sup>
                    </m:sSup>
                  </m:oMath>
                </a14:m>
                <a:r>
                  <a:rPr lang="en-US" sz="1200" dirty="0"/>
                  <a:t>mBar. An OH- trace is seen in the shoulder for both during and after water exposure, but not before. During water exposure shows and additional component at 534 eV, corresponding to molecular water. Spectra was measured with photon energy of 650 eV. </a:t>
                </a:r>
              </a:p>
              <a:p>
                <a:endParaRPr lang="en-US" sz="1200" dirty="0"/>
              </a:p>
              <a:p>
                <a:r>
                  <a:rPr lang="en-US" sz="1200" dirty="0"/>
                  <a:t>F) relative difference in XP-spectra between before and after/during water exposure. The green curve showing one peaks after water exposure (centered at 532 eV), indicating presence of OH. The blue curve showing two peaks during water exposure (centered at 532 eV and 534eV), indicating presence of OH and molecular water. Spectra was measured with photon energy of 650 eV. </a:t>
                </a:r>
              </a:p>
              <a:p>
                <a:br>
                  <a:rPr lang="en-US" dirty="0"/>
                </a:br>
                <a:endParaRPr lang="en-US" dirty="0"/>
              </a:p>
            </p:txBody>
          </p:sp>
        </mc:Choice>
        <mc:Fallback xmlns="">
          <p:sp>
            <p:nvSpPr>
              <p:cNvPr id="10" name="TextBox 9"/>
              <p:cNvSpPr txBox="1">
                <a:spLocks noRot="1" noChangeAspect="1" noMove="1" noResize="1" noEditPoints="1" noAdjustHandles="1" noChangeArrowheads="1" noChangeShapeType="1" noTextEdit="1"/>
              </p:cNvSpPr>
              <p:nvPr/>
            </p:nvSpPr>
            <p:spPr>
              <a:xfrm>
                <a:off x="7299687" y="250166"/>
                <a:ext cx="4824033" cy="6555641"/>
              </a:xfrm>
              <a:prstGeom prst="rect">
                <a:avLst/>
              </a:prstGeom>
              <a:blipFill>
                <a:blip r:embed="rId2"/>
                <a:stretch>
                  <a:fillRect r="-505"/>
                </a:stretch>
              </a:blipFill>
            </p:spPr>
            <p:txBody>
              <a:bodyPr/>
              <a:lstStyle/>
              <a:p>
                <a:r>
                  <a:rPr lang="en-US">
                    <a:noFill/>
                  </a:rPr>
                  <a:t> </a:t>
                </a:r>
              </a:p>
            </p:txBody>
          </p:sp>
        </mc:Fallback>
      </mc:AlternateContent>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252" y="887679"/>
            <a:ext cx="7266435" cy="4823167"/>
          </a:xfrm>
          <a:prstGeom prst="rect">
            <a:avLst/>
          </a:prstGeom>
        </p:spPr>
      </p:pic>
    </p:spTree>
    <p:extLst>
      <p:ext uri="{BB962C8B-B14F-4D97-AF65-F5344CB8AC3E}">
        <p14:creationId xmlns:p14="http://schemas.microsoft.com/office/powerpoint/2010/main" val="2734076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5266" y="391971"/>
            <a:ext cx="10706793" cy="4282916"/>
          </a:xfrm>
          <a:prstGeom prst="rect">
            <a:avLst/>
          </a:prstGeom>
        </p:spPr>
      </p:pic>
      <p:sp>
        <p:nvSpPr>
          <p:cNvPr id="19" name="Title 1"/>
          <p:cNvSpPr>
            <a:spLocks noGrp="1"/>
          </p:cNvSpPr>
          <p:nvPr>
            <p:ph type="title"/>
          </p:nvPr>
        </p:nvSpPr>
        <p:spPr>
          <a:xfrm>
            <a:off x="863138" y="-390654"/>
            <a:ext cx="10515600" cy="1325563"/>
          </a:xfrm>
        </p:spPr>
        <p:txBody>
          <a:bodyPr/>
          <a:lstStyle/>
          <a:p>
            <a:r>
              <a:rPr lang="en-US" dirty="0"/>
              <a:t>Figure 2, statistics </a:t>
            </a:r>
          </a:p>
        </p:txBody>
      </p:sp>
      <p:sp>
        <p:nvSpPr>
          <p:cNvPr id="9" name="TextBox 8"/>
          <p:cNvSpPr txBox="1"/>
          <p:nvPr/>
        </p:nvSpPr>
        <p:spPr>
          <a:xfrm>
            <a:off x="863138" y="4439084"/>
            <a:ext cx="10948065" cy="2031325"/>
          </a:xfrm>
          <a:prstGeom prst="rect">
            <a:avLst/>
          </a:prstGeom>
          <a:noFill/>
        </p:spPr>
        <p:txBody>
          <a:bodyPr wrap="square" rtlCol="0">
            <a:spAutoFit/>
          </a:bodyPr>
          <a:lstStyle/>
          <a:p>
            <a:r>
              <a:rPr lang="en-US" sz="1400" dirty="0"/>
              <a:t>Figure 2:</a:t>
            </a:r>
          </a:p>
          <a:p>
            <a:r>
              <a:rPr lang="en-US" sz="1400" dirty="0"/>
              <a:t>Distributions between observed structures(type A,B and C). This figure consist of two </a:t>
            </a:r>
            <a:r>
              <a:rPr lang="en-US" sz="1400" i="1" dirty="0"/>
              <a:t>in situ </a:t>
            </a:r>
            <a:r>
              <a:rPr lang="en-US" sz="1400" dirty="0"/>
              <a:t>experiment in succession, where water was exposure to the vanadia covered a-TiO</a:t>
            </a:r>
            <a:r>
              <a:rPr lang="en-US" sz="1400" baseline="-25000" dirty="0"/>
              <a:t>2</a:t>
            </a:r>
            <a:r>
              <a:rPr lang="en-US" sz="1400" dirty="0"/>
              <a:t> (101) surface.(</a:t>
            </a:r>
            <a:r>
              <a:rPr lang="en-US" sz="1400" dirty="0">
                <a:solidFill>
                  <a:srgbClr val="FF0000"/>
                </a:solidFill>
              </a:rPr>
              <a:t>Estimated coverage ~2%</a:t>
            </a:r>
            <a:r>
              <a:rPr lang="en-US" sz="1400" dirty="0"/>
              <a:t>) </a:t>
            </a:r>
          </a:p>
          <a:p>
            <a:pPr marL="342900" indent="-342900">
              <a:buAutoNum type="alphaUcParenR"/>
            </a:pPr>
            <a:r>
              <a:rPr lang="en-US" sz="1400" i="1" dirty="0"/>
              <a:t>In situ</a:t>
            </a:r>
            <a:r>
              <a:rPr lang="en-US" sz="1400" dirty="0"/>
              <a:t> pressure measurement, measured during suppl. Movie 1.</a:t>
            </a:r>
          </a:p>
          <a:p>
            <a:pPr marL="342900" indent="-342900">
              <a:buFontTx/>
              <a:buAutoNum type="alphaUcParenR"/>
            </a:pPr>
            <a:r>
              <a:rPr lang="en-US" sz="1400" i="1" dirty="0"/>
              <a:t>In situ</a:t>
            </a:r>
            <a:r>
              <a:rPr lang="en-US" sz="1400" dirty="0"/>
              <a:t> pressure measurement, measured during suppl. Movie 2.</a:t>
            </a:r>
          </a:p>
          <a:p>
            <a:pPr marL="342900" indent="-342900">
              <a:buFontTx/>
              <a:buAutoNum type="alphaUcParenR"/>
            </a:pPr>
            <a:r>
              <a:rPr lang="en-US" sz="1400" dirty="0"/>
              <a:t>The distribution between the three observed species during water exposure, the Type A (grey), the Type B (green) and the type C (blue) from suppl. Movie 1. the first water exposure directly after deposition. (structures are shown in figure 3)</a:t>
            </a:r>
          </a:p>
          <a:p>
            <a:pPr marL="342900" indent="-342900">
              <a:buFontTx/>
              <a:buAutoNum type="alphaUcParenR"/>
            </a:pPr>
            <a:r>
              <a:rPr lang="en-US" sz="1400" dirty="0"/>
              <a:t>The distribution between the three observed species during water exposure from suppl. Movie 2, the second exposure of water.</a:t>
            </a:r>
          </a:p>
          <a:p>
            <a:r>
              <a:rPr lang="en-US" sz="1400" dirty="0"/>
              <a:t>Black lines in part A and B indicate record time  of figures 1A,B and C.</a:t>
            </a:r>
          </a:p>
        </p:txBody>
      </p:sp>
    </p:spTree>
    <p:extLst>
      <p:ext uri="{BB962C8B-B14F-4D97-AF65-F5344CB8AC3E}">
        <p14:creationId xmlns:p14="http://schemas.microsoft.com/office/powerpoint/2010/main" val="28150294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149629" y="4208897"/>
            <a:ext cx="11363511" cy="2246769"/>
          </a:xfrm>
          <a:prstGeom prst="rect">
            <a:avLst/>
          </a:prstGeom>
          <a:noFill/>
        </p:spPr>
        <p:txBody>
          <a:bodyPr wrap="square" rtlCol="0">
            <a:spAutoFit/>
          </a:bodyPr>
          <a:lstStyle/>
          <a:p>
            <a:r>
              <a:rPr lang="en-US" sz="1400" dirty="0"/>
              <a:t>Figure 3:</a:t>
            </a:r>
          </a:p>
          <a:p>
            <a:r>
              <a:rPr lang="en-US" sz="1400" dirty="0"/>
              <a:t>High resolution STM images of a vanadia features: before, after and during water exposure. </a:t>
            </a:r>
            <a:br>
              <a:rPr lang="en-US" sz="1400" dirty="0"/>
            </a:br>
            <a:r>
              <a:rPr lang="en-US" sz="1400" dirty="0"/>
              <a:t>A) High resolution STM image of the most common oval-shaped feature, V</a:t>
            </a:r>
            <a:r>
              <a:rPr lang="en-US" sz="1400" baseline="-25000" dirty="0"/>
              <a:t>2</a:t>
            </a:r>
            <a:r>
              <a:rPr lang="en-US" sz="1400" dirty="0"/>
              <a:t>O</a:t>
            </a:r>
            <a:r>
              <a:rPr lang="en-US" sz="1400" baseline="-25000" dirty="0"/>
              <a:t>5 </a:t>
            </a:r>
            <a:r>
              <a:rPr lang="en-US" sz="1400" dirty="0"/>
              <a:t>structure, found before water exposure. It extents across two Ti-5f–rows (vertical white guide-lines) and is centered between two Ti-5f – sites (grey circles)</a:t>
            </a:r>
          </a:p>
          <a:p>
            <a:endParaRPr lang="en-US" sz="1400" dirty="0"/>
          </a:p>
          <a:p>
            <a:r>
              <a:rPr lang="en-US" sz="1400" dirty="0"/>
              <a:t>B) High resolution STM image of the most common feature after water exposure, a 2 × VO</a:t>
            </a:r>
            <a:r>
              <a:rPr lang="en-US" sz="1400" baseline="-25000" dirty="0"/>
              <a:t>3</a:t>
            </a:r>
            <a:r>
              <a:rPr lang="en-US" sz="1400" dirty="0"/>
              <a:t>H</a:t>
            </a:r>
            <a:r>
              <a:rPr lang="en-US" sz="1400" baseline="-25000" dirty="0"/>
              <a:t> </a:t>
            </a:r>
            <a:r>
              <a:rPr lang="en-US" sz="1400" dirty="0"/>
              <a:t>structure. It extents across two Ti-5f–rows, where the left part consists of one smaller protrusion on-top of the Ti-6f site. The right part consists of a larger protrusion also centered on top of the Ti-6f site. </a:t>
            </a:r>
          </a:p>
          <a:p>
            <a:endParaRPr lang="en-US" sz="1400" dirty="0"/>
          </a:p>
          <a:p>
            <a:r>
              <a:rPr lang="en-US" sz="1400" dirty="0"/>
              <a:t>C) STM image of the dehydrated structure. The right part consists of two larger protrusions centered on top of the Ti-6f site. It extents across two Ti-5f–rows. Notice the symmetry plane which lays in the horizontal plane which divides the particle in half. </a:t>
            </a:r>
          </a:p>
        </p:txBody>
      </p:sp>
      <p:sp>
        <p:nvSpPr>
          <p:cNvPr id="31" name="Title 1"/>
          <p:cNvSpPr>
            <a:spLocks noGrp="1"/>
          </p:cNvSpPr>
          <p:nvPr>
            <p:ph type="title"/>
          </p:nvPr>
        </p:nvSpPr>
        <p:spPr>
          <a:xfrm>
            <a:off x="452543" y="-153129"/>
            <a:ext cx="10515600" cy="1325563"/>
          </a:xfrm>
        </p:spPr>
        <p:txBody>
          <a:bodyPr/>
          <a:lstStyle/>
          <a:p>
            <a:r>
              <a:rPr lang="en-US" dirty="0"/>
              <a:t>Figure 3, individual structures</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14205" y="763071"/>
            <a:ext cx="9176210" cy="3437567"/>
          </a:xfrm>
          <a:prstGeom prst="rect">
            <a:avLst/>
          </a:prstGeom>
        </p:spPr>
      </p:pic>
    </p:spTree>
    <p:extLst>
      <p:ext uri="{BB962C8B-B14F-4D97-AF65-F5344CB8AC3E}">
        <p14:creationId xmlns:p14="http://schemas.microsoft.com/office/powerpoint/2010/main" val="4220780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a:xfrm>
                <a:off x="650024" y="309724"/>
                <a:ext cx="10515600" cy="1325563"/>
              </a:xfrm>
            </p:spPr>
            <p:txBody>
              <a:bodyPr/>
              <a:lstStyle/>
              <a:p>
                <a:r>
                  <a:rPr lang="en-US" dirty="0"/>
                  <a:t>Figure 4 – DFT 							       </a:t>
                </a:r>
                <a:r>
                  <a:rPr lang="da-DK" sz="1800" dirty="0"/>
                  <a:t>with </a:t>
                </a:r>
                <a:r>
                  <a:rPr lang="da-DK" sz="1800" dirty="0" err="1"/>
                  <a:t>O</a:t>
                </a:r>
                <a:r>
                  <a:rPr lang="da-DK" sz="1800" baseline="-25000" dirty="0" err="1"/>
                  <a:t>v</a:t>
                </a:r>
                <a:r>
                  <a:rPr lang="da-DK" sz="1800" dirty="0"/>
                  <a:t> (</a:t>
                </a:r>
                <a14:m>
                  <m:oMath xmlns:m="http://schemas.openxmlformats.org/officeDocument/2006/math">
                    <m:r>
                      <a:rPr lang="en-US" sz="1800" b="0" i="0" smtClean="0">
                        <a:latin typeface="Cambria Math" panose="02040503050406030204" pitchFamily="18" charset="0"/>
                        <a:ea typeface="Cambria Math" panose="02040503050406030204" pitchFamily="18" charset="0"/>
                      </a:rPr>
                      <m:t>6 </m:t>
                    </m:r>
                    <m:r>
                      <a:rPr lang="da-DK" sz="1800" i="1">
                        <a:latin typeface="Cambria Math" panose="02040503050406030204" pitchFamily="18" charset="0"/>
                        <a:ea typeface="Cambria Math" panose="02040503050406030204" pitchFamily="18" charset="0"/>
                      </a:rPr>
                      <m:t>×</m:t>
                    </m:r>
                    <m:r>
                      <a:rPr lang="en-US" sz="1800" b="0" i="0" smtClean="0">
                        <a:latin typeface="Cambria Math" panose="02040503050406030204" pitchFamily="18" charset="0"/>
                        <a:ea typeface="Cambria Math" panose="02040503050406030204" pitchFamily="18" charset="0"/>
                      </a:rPr>
                      <m:t>2</m:t>
                    </m:r>
                  </m:oMath>
                </a14:m>
                <a:r>
                  <a:rPr lang="da-DK" sz="1800" dirty="0"/>
                  <a:t> Super </a:t>
                </a:r>
                <a:r>
                  <a:rPr lang="da-DK" sz="1800" dirty="0" err="1"/>
                  <a:t>cell</a:t>
                </a:r>
                <a:r>
                  <a:rPr lang="da-DK" sz="1800" dirty="0"/>
                  <a:t>)</a:t>
                </a:r>
                <a:endParaRPr lang="en-US" sz="1800" dirty="0"/>
              </a:p>
            </p:txBody>
          </p:sp>
        </mc:Choice>
        <mc:Fallback xmlns="">
          <p:sp>
            <p:nvSpPr>
              <p:cNvPr id="2" name="Title 1"/>
              <p:cNvSpPr>
                <a:spLocks noGrp="1" noRot="1" noChangeAspect="1" noMove="1" noResize="1" noEditPoints="1" noAdjustHandles="1" noChangeArrowheads="1" noChangeShapeType="1" noTextEdit="1"/>
              </p:cNvSpPr>
              <p:nvPr>
                <p:ph type="title"/>
              </p:nvPr>
            </p:nvSpPr>
            <p:spPr>
              <a:xfrm>
                <a:off x="650024" y="309724"/>
                <a:ext cx="10515600" cy="1325563"/>
              </a:xfrm>
              <a:blipFill>
                <a:blip r:embed="rId2"/>
                <a:stretch>
                  <a:fillRect l="-2377"/>
                </a:stretch>
              </a:blipFill>
            </p:spPr>
            <p:txBody>
              <a:bodyPr/>
              <a:lstStyle/>
              <a:p>
                <a:r>
                  <a:rPr lang="en-US">
                    <a:noFill/>
                  </a:rPr>
                  <a:t> </a:t>
                </a:r>
              </a:p>
            </p:txBody>
          </p:sp>
        </mc:Fallback>
      </mc:AlternateContent>
      <p:sp>
        <p:nvSpPr>
          <p:cNvPr id="14" name="TextBox 13"/>
          <p:cNvSpPr txBox="1"/>
          <p:nvPr/>
        </p:nvSpPr>
        <p:spPr>
          <a:xfrm>
            <a:off x="49114" y="1382623"/>
            <a:ext cx="4597702" cy="5478423"/>
          </a:xfrm>
          <a:prstGeom prst="rect">
            <a:avLst/>
          </a:prstGeom>
          <a:noFill/>
        </p:spPr>
        <p:txBody>
          <a:bodyPr wrap="square" rtlCol="0">
            <a:spAutoFit/>
          </a:bodyPr>
          <a:lstStyle/>
          <a:p>
            <a:r>
              <a:rPr lang="en-US" sz="1400" dirty="0"/>
              <a:t>Figure 4:</a:t>
            </a:r>
          </a:p>
          <a:p>
            <a:r>
              <a:rPr lang="en-US" sz="1400" dirty="0"/>
              <a:t>DFT results:</a:t>
            </a:r>
          </a:p>
          <a:p>
            <a:pPr marL="342900" indent="-342900">
              <a:buAutoNum type="alphaUcParenR"/>
            </a:pPr>
            <a:r>
              <a:rPr lang="en-US" sz="1400" dirty="0"/>
              <a:t>A side- and top-view of the “best fitting” structure for the type A structure. A V</a:t>
            </a:r>
            <a:r>
              <a:rPr lang="en-US" sz="1400" baseline="-25000" dirty="0"/>
              <a:t>2</a:t>
            </a:r>
            <a:r>
              <a:rPr lang="en-US" sz="1400" dirty="0"/>
              <a:t>0</a:t>
            </a:r>
            <a:r>
              <a:rPr lang="en-US" sz="1400" baseline="-25000" dirty="0"/>
              <a:t>5</a:t>
            </a:r>
            <a:r>
              <a:rPr lang="en-US" sz="1400" dirty="0"/>
              <a:t> – structure on the a-TiO</a:t>
            </a:r>
            <a:r>
              <a:rPr lang="en-US" sz="1400" baseline="-25000" dirty="0"/>
              <a:t>2</a:t>
            </a:r>
            <a:r>
              <a:rPr lang="en-US" sz="1400" dirty="0"/>
              <a:t> (101) surface. This structure was found to be the global minimum.</a:t>
            </a:r>
          </a:p>
          <a:p>
            <a:pPr marL="342900" indent="-342900">
              <a:buAutoNum type="alphaUcParenR"/>
            </a:pPr>
            <a:r>
              <a:rPr lang="en-US" sz="1400" dirty="0"/>
              <a:t>A side- and top-view of the “best fitting” structure for the type B structure (after water exposure). These calculation includes V</a:t>
            </a:r>
            <a:r>
              <a:rPr lang="en-US" sz="1400" baseline="-25000" dirty="0"/>
              <a:t>2</a:t>
            </a:r>
            <a:r>
              <a:rPr lang="en-US" sz="1400" dirty="0"/>
              <a:t>0</a:t>
            </a:r>
            <a:r>
              <a:rPr lang="en-US" sz="1400" baseline="-25000" dirty="0"/>
              <a:t>5</a:t>
            </a:r>
            <a:r>
              <a:rPr lang="en-US" sz="1400" dirty="0"/>
              <a:t> + 1 x H</a:t>
            </a:r>
            <a:r>
              <a:rPr lang="en-US" sz="1400" baseline="-25000" dirty="0"/>
              <a:t>2</a:t>
            </a:r>
            <a:r>
              <a:rPr lang="en-US" sz="1400" dirty="0"/>
              <a:t>O. In the global optimum search two low energy candidates where found. The structure shown is the one that resembles the STM images the best and is also the global minimum. </a:t>
            </a:r>
          </a:p>
          <a:p>
            <a:pPr marL="342900" indent="-342900">
              <a:buFontTx/>
              <a:buAutoNum type="alphaUcParenR"/>
            </a:pPr>
            <a:r>
              <a:rPr lang="en-US" sz="1400" dirty="0"/>
              <a:t>A side- and top-view of the “best fitting” structure for the type C structure (during water exposure). These calculation includes V</a:t>
            </a:r>
            <a:r>
              <a:rPr lang="en-US" sz="1400" baseline="-25000" dirty="0"/>
              <a:t>2</a:t>
            </a:r>
            <a:r>
              <a:rPr lang="en-US" sz="1400" dirty="0"/>
              <a:t>0</a:t>
            </a:r>
            <a:r>
              <a:rPr lang="en-US" sz="1400" baseline="-25000" dirty="0"/>
              <a:t>5 </a:t>
            </a:r>
            <a:r>
              <a:rPr lang="en-US" sz="1400" dirty="0"/>
              <a:t>+ 2 x H</a:t>
            </a:r>
            <a:r>
              <a:rPr lang="en-US" sz="1400" baseline="-25000" dirty="0"/>
              <a:t>2</a:t>
            </a:r>
            <a:r>
              <a:rPr lang="en-US" sz="1400" dirty="0"/>
              <a:t>O. In the global optimum search three low energy candidates where found. The structure shown is the one that resembles the STM images the best, however not  the global minimum. </a:t>
            </a:r>
          </a:p>
          <a:p>
            <a:pPr marL="342900" indent="-342900">
              <a:buAutoNum type="alphaUcParenR"/>
            </a:pPr>
            <a:r>
              <a:rPr lang="en-US" sz="1400" dirty="0"/>
              <a:t>The two possible configurations for the structure in part B (type B) overlapped. </a:t>
            </a:r>
          </a:p>
          <a:p>
            <a:pPr marL="342900" indent="-342900">
              <a:buAutoNum type="alphaUcParenR"/>
            </a:pPr>
            <a:r>
              <a:rPr lang="en-US" sz="1400" dirty="0"/>
              <a:t> Energy diagram showing the energy gain from the addition of an interacting water molecule.  </a:t>
            </a:r>
          </a:p>
          <a:p>
            <a:pPr marL="342900" indent="-342900">
              <a:buAutoNum type="alphaUcParenR"/>
            </a:pPr>
            <a:endParaRPr lang="en-US" sz="14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38782" y="309724"/>
            <a:ext cx="6885446" cy="6106680"/>
          </a:xfrm>
          <a:prstGeom prst="rect">
            <a:avLst/>
          </a:prstGeom>
        </p:spPr>
      </p:pic>
    </p:spTree>
    <p:extLst>
      <p:ext uri="{BB962C8B-B14F-4D97-AF65-F5344CB8AC3E}">
        <p14:creationId xmlns:p14="http://schemas.microsoft.com/office/powerpoint/2010/main" val="4071278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Supplementary figure 1</a:t>
            </a:r>
          </a:p>
        </p:txBody>
      </p:sp>
      <p:sp>
        <p:nvSpPr>
          <p:cNvPr id="3" name="TextBox 2"/>
          <p:cNvSpPr txBox="1"/>
          <p:nvPr/>
        </p:nvSpPr>
        <p:spPr>
          <a:xfrm>
            <a:off x="838200" y="1970116"/>
            <a:ext cx="3991495" cy="2862322"/>
          </a:xfrm>
          <a:prstGeom prst="rect">
            <a:avLst/>
          </a:prstGeom>
          <a:noFill/>
        </p:spPr>
        <p:txBody>
          <a:bodyPr wrap="square" rtlCol="0">
            <a:spAutoFit/>
          </a:bodyPr>
          <a:lstStyle/>
          <a:p>
            <a:r>
              <a:rPr lang="en-US" dirty="0"/>
              <a:t>Near Ambient Pressure (NAP) – </a:t>
            </a:r>
            <a:r>
              <a:rPr lang="en-US" dirty="0" err="1"/>
              <a:t>xps</a:t>
            </a:r>
            <a:r>
              <a:rPr lang="en-US" dirty="0"/>
              <a:t> measurements of the O1s- peak. </a:t>
            </a:r>
          </a:p>
          <a:p>
            <a:endParaRPr lang="en-US" dirty="0"/>
          </a:p>
          <a:p>
            <a:r>
              <a:rPr lang="en-US" dirty="0" err="1"/>
              <a:t>Darkblue</a:t>
            </a:r>
            <a:r>
              <a:rPr lang="en-US" dirty="0"/>
              <a:t>: UHV-conditions.</a:t>
            </a:r>
          </a:p>
          <a:p>
            <a:endParaRPr lang="en-US" dirty="0"/>
          </a:p>
          <a:p>
            <a:r>
              <a:rPr lang="en-US" dirty="0"/>
              <a:t>Blue : at 0.6 mbar total pressure (0.5 mbar H2O, 0.05mbar NH3 and 0.05 mbar of NO)</a:t>
            </a:r>
          </a:p>
          <a:p>
            <a:endParaRPr lang="en-US" dirty="0"/>
          </a:p>
          <a:p>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39452" y="365126"/>
            <a:ext cx="5952548" cy="5952548"/>
          </a:xfrm>
          <a:prstGeom prst="rect">
            <a:avLst/>
          </a:prstGeom>
        </p:spPr>
      </p:pic>
    </p:spTree>
    <p:extLst>
      <p:ext uri="{BB962C8B-B14F-4D97-AF65-F5344CB8AC3E}">
        <p14:creationId xmlns:p14="http://schemas.microsoft.com/office/powerpoint/2010/main" val="4085718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lstStyle/>
          <a:p>
            <a:r>
              <a:rPr lang="en-US" dirty="0"/>
              <a:t>Supplementary movie 1 </a:t>
            </a:r>
          </a:p>
        </p:txBody>
      </p:sp>
      <p:pic>
        <p:nvPicPr>
          <p:cNvPr id="12" name="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586153" y="909699"/>
            <a:ext cx="6605847" cy="5948301"/>
          </a:xfrm>
        </p:spPr>
      </p:pic>
    </p:spTree>
    <p:extLst>
      <p:ext uri="{BB962C8B-B14F-4D97-AF65-F5344CB8AC3E}">
        <p14:creationId xmlns:p14="http://schemas.microsoft.com/office/powerpoint/2010/main" val="19098918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2"/>
                                        </p:tgtEl>
                                      </p:cBhvr>
                                    </p:cmd>
                                  </p:childTnLst>
                                </p:cTn>
                              </p:par>
                            </p:childTnLst>
                          </p:cTn>
                        </p:par>
                      </p:childTnLst>
                    </p:cTn>
                  </p:par>
                </p:childTnLst>
              </p:cTn>
              <p:nextCondLst>
                <p:cond evt="onClick" delay="0">
                  <p:tgtEl>
                    <p:spTgt spid="12"/>
                  </p:tgtEl>
                </p:cond>
              </p:nextCondLst>
            </p:seq>
            <p:video>
              <p:cMediaNode vol="80000">
                <p:cTn id="7" fill="hold" display="0">
                  <p:stCondLst>
                    <p:cond delay="indefinite"/>
                  </p:stCondLst>
                </p:cTn>
                <p:tgtEl>
                  <p:spTgt spid="1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Supplementary movie 2</a:t>
            </a:r>
          </a:p>
        </p:txBody>
      </p:sp>
      <p:pic>
        <p:nvPicPr>
          <p:cNvPr id="6" name="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295575" y="0"/>
            <a:ext cx="4896426" cy="6858000"/>
          </a:xfrm>
        </p:spPr>
      </p:pic>
    </p:spTree>
    <p:extLst>
      <p:ext uri="{BB962C8B-B14F-4D97-AF65-F5344CB8AC3E}">
        <p14:creationId xmlns:p14="http://schemas.microsoft.com/office/powerpoint/2010/main" val="4166287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56041</TotalTime>
  <Words>986</Words>
  <Application>Microsoft Macintosh PowerPoint</Application>
  <PresentationFormat>Widescreen</PresentationFormat>
  <Paragraphs>44</Paragraphs>
  <Slides>8</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Cambria Math</vt:lpstr>
      <vt:lpstr>Office Theme</vt:lpstr>
      <vt:lpstr>Water induced Restructuring of Vanadia clusters supported on a-TiO2 (101) hydration dynamics</vt:lpstr>
      <vt:lpstr>Figure 1, overview </vt:lpstr>
      <vt:lpstr>Figure 2, statistics </vt:lpstr>
      <vt:lpstr>Figure 3, individual structures</vt:lpstr>
      <vt:lpstr>Figure 4 – DFT               with Ov (6 ×2 Super cell)</vt:lpstr>
      <vt:lpstr>Supplementary figure 1</vt:lpstr>
      <vt:lpstr>Supplementary movie 1 </vt:lpstr>
      <vt:lpstr>Supplementary movie 2</vt:lpstr>
    </vt:vector>
  </TitlesOfParts>
  <Company>Aarhus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induced Restructuring of Vanadia clusters</dc:title>
  <dc:creator>Kræn Christoffer Adamsen</dc:creator>
  <cp:lastModifiedBy>Microsoft Office User</cp:lastModifiedBy>
  <cp:revision>236</cp:revision>
  <cp:lastPrinted>2020-02-25T10:30:25Z</cp:lastPrinted>
  <dcterms:created xsi:type="dcterms:W3CDTF">2019-11-20T12:25:23Z</dcterms:created>
  <dcterms:modified xsi:type="dcterms:W3CDTF">2020-02-25T11:01:29Z</dcterms:modified>
</cp:coreProperties>
</file>